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3" r:id="rId11"/>
    <p:sldId id="264" r:id="rId12"/>
    <p:sldId id="265" r:id="rId13"/>
    <p:sldId id="270" r:id="rId14"/>
    <p:sldId id="271" r:id="rId15"/>
    <p:sldId id="266" r:id="rId1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2A9D8-599A-A095-A37C-F36524E2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D4073E-B38B-24E4-815E-639027C9E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EE9CA-5146-18D4-0E8C-D0A7B62B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43FBF-622F-1C42-69AD-E490D484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5F382-FFAB-C79C-1D1C-3969249C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780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19D18-34DF-1D10-A2E7-B5F54EB2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A363C-262D-8BBD-3729-A57FC1A1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6B65-5829-80B9-78B3-C83F0A20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302480-B142-FB29-EE9F-4AD7202B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BF6D0-71A8-DB31-B738-5F0C7A80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97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B9916E-153B-4B7B-1FCA-12AAAB188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FBAF46-9284-409C-29EA-F2F4F0A86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FD8B3-BB54-736D-8C40-466E67BA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09CF0-11C3-4807-9BE3-0495FA56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DF03E-B0CA-E674-5A0A-CE921981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1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820D4-0C2A-5190-1FB0-0866FD67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7349B-FABF-63F6-92D8-8E1007655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A6B9F-AC10-1276-6DB5-0908FB5E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E6704-11CE-8ED1-DC40-1B5DF93B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4DEC9D-020C-D038-315C-6F5783F7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061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FF1B4-E08C-6FAD-C896-CFDDDC06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C3173-AD04-9E35-3BB6-0D95D4E65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DAEA6-C9FA-2D7E-94AC-6BE28B24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A71D0-829D-A6FE-C542-F2723294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4F0F6-65FD-3BF6-C9C4-2FA0FD02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587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3D95F-D329-D3DC-B7B7-1393D038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B310C-CAA1-988D-EF3F-AF557A1C6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6A7C75-83A0-EFF5-01D4-1F7C8802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35319C-BC00-EC2A-42C3-0BC6728F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ABD567-125F-2B4C-985D-178C20BF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FF826-7AEC-233F-5D8E-E39809D7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7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E3F4-41F3-1FD4-9425-D968878E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2854D9-1CA7-7716-08C9-44853AC9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F91BD9-7957-8DA2-94AC-6CCAAAD41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762BF0-BFCD-B76A-3C0B-5116829BF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C29689-6E21-061F-45FB-A66469B01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67CFDA-9D87-D096-3B2D-02FF1C79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35A1DD-5019-E7F9-2BEF-D57959CF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08919-D476-288A-0C77-F7957F3A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747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13271-F7C3-560B-BB2F-1D51BB6D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F43206-B38F-155F-797F-2EE888E7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B9995A-771D-6DA1-40E7-87E27958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94F86C-A89E-9B98-6900-6E26CC89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140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CB9008-7300-B8B3-43B7-155CB555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F0845C-2CA2-9B66-03BC-0DB51317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05C07-C8B0-552C-B6FA-47524BCD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0824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E814-5237-B775-29B2-AE0218B8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9E03A-8DC3-12B2-F566-56E671B6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53FAD9-EB8F-652B-6FAF-DAD6AB87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56EBC6-2636-FA39-61D5-D3FBBC39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AAECD-ED98-176E-43F8-23EDB0E0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BFA564-DBA8-F5CC-CF92-F01E5F9E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732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1F920-587B-B401-3239-2B0782DB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109F70-747E-4E7F-AC42-798DFA475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C4C6A5-F4F6-E146-F041-D596305CC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758D77-04DC-77C2-DAB9-2F88AF8F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FB617-4607-8272-4F0D-1E08E6E4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31FE15-16E0-D181-CE1B-98133FCD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114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486B9-3B7A-7DB4-24B4-A5891865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281C7C-DA12-8402-BDF6-75D9833B2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F19DE-0F13-D094-6983-335CDC2C0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70E89-1DC4-4466-8B44-A1120094D93B}" type="datetimeFigureOut">
              <a:rPr lang="ru-KZ" smtClean="0"/>
              <a:t>30.10.2025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106C6-447E-B3F8-BFFF-1F5126753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EC1F47-DD33-8101-DC10-1B473067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F5EB5-4EF7-4F56-BB63-745139BFF1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22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hase_shif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90163-4BC4-ECA2-2216-9BB9D1794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Сигнал </a:t>
            </a:r>
            <a:r>
              <a:rPr lang="ru-RU" dirty="0" err="1"/>
              <a:t>таратуда</a:t>
            </a:r>
            <a:r>
              <a:rPr lang="kk-KZ" dirty="0"/>
              <a:t>ғы</a:t>
            </a:r>
            <a:r>
              <a:rPr lang="ru-RU" dirty="0"/>
              <a:t> </a:t>
            </a:r>
            <a:r>
              <a:rPr lang="ru-RU" dirty="0" err="1"/>
              <a:t>мәселелер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DCEB3-AF6D-D1E2-0431-1CBABD41CD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964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570C24-ED10-6779-33B5-5D5ABDED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085"/>
            <a:ext cx="10515600" cy="58238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Көпсәулелі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сигналдың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көшірмесін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Осы </a:t>
            </a:r>
            <a:r>
              <a:rPr lang="ru-RU" dirty="0" err="1"/>
              <a:t>көшірмелерді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кезіндегі</a:t>
            </a:r>
            <a:r>
              <a:rPr lang="ru-RU" dirty="0"/>
              <a:t> </a:t>
            </a:r>
            <a:r>
              <a:rPr lang="ru-RU" dirty="0" err="1"/>
              <a:t>қателіктерді</a:t>
            </a:r>
            <a:r>
              <a:rPr lang="ru-RU" dirty="0"/>
              <a:t> </a:t>
            </a:r>
            <a:r>
              <a:rPr lang="ru-RU" dirty="0" err="1"/>
              <a:t>анықтап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түзетуге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принцип </a:t>
            </a:r>
            <a:r>
              <a:rPr lang="en-US" b="1" dirty="0"/>
              <a:t>UMTS </a:t>
            </a:r>
            <a:r>
              <a:rPr lang="ru-RU" b="1" dirty="0" err="1"/>
              <a:t>стандартының</a:t>
            </a:r>
            <a:r>
              <a:rPr lang="ru-RU" b="1" dirty="0"/>
              <a:t> </a:t>
            </a:r>
            <a:r>
              <a:rPr lang="ru-RU" b="1" dirty="0" err="1"/>
              <a:t>мобильді</a:t>
            </a:r>
            <a:r>
              <a:rPr lang="ru-RU" b="1" dirty="0"/>
              <a:t> </a:t>
            </a:r>
            <a:r>
              <a:rPr lang="ru-RU" b="1" dirty="0" err="1"/>
              <a:t>станцияларында</a:t>
            </a:r>
            <a:r>
              <a:rPr lang="ru-RU" b="1" dirty="0"/>
              <a:t> </a:t>
            </a:r>
            <a:r>
              <a:rPr lang="ru-RU" b="1" dirty="0" err="1"/>
              <a:t>қолданылатын</a:t>
            </a:r>
            <a:r>
              <a:rPr lang="ru-RU" b="1" dirty="0"/>
              <a:t> </a:t>
            </a:r>
            <a:r>
              <a:rPr lang="en-US" b="1" dirty="0"/>
              <a:t>Rake-</a:t>
            </a:r>
            <a:r>
              <a:rPr lang="ru-RU" b="1" dirty="0" err="1"/>
              <a:t>қабылдағыштың</a:t>
            </a:r>
            <a:r>
              <a:rPr lang="ru-RU" dirty="0"/>
              <a:t> </a:t>
            </a:r>
            <a:r>
              <a:rPr lang="ru-RU" dirty="0" err="1"/>
              <a:t>жұмысына</a:t>
            </a:r>
            <a:r>
              <a:rPr lang="ru-RU" dirty="0"/>
              <a:t> </a:t>
            </a:r>
            <a:r>
              <a:rPr lang="ru-RU" dirty="0" err="1"/>
              <a:t>негіз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b="1" dirty="0"/>
              <a:t>Rake-</a:t>
            </a:r>
            <a:r>
              <a:rPr lang="ru-RU" b="1" dirty="0" err="1"/>
              <a:t>қабылдағыш</a:t>
            </a:r>
            <a:r>
              <a:rPr lang="ru-RU" dirty="0"/>
              <a:t> —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қабылдағыштың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r>
              <a:rPr lang="ru-RU" dirty="0"/>
              <a:t> </a:t>
            </a:r>
            <a:r>
              <a:rPr lang="ru-RU" dirty="0" err="1"/>
              <a:t>іспетті</a:t>
            </a:r>
            <a:r>
              <a:rPr lang="ru-RU" dirty="0"/>
              <a:t>.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тиесілі</a:t>
            </a:r>
            <a:r>
              <a:rPr lang="ru-RU" dirty="0"/>
              <a:t> </a:t>
            </a:r>
            <a:r>
              <a:rPr lang="ru-RU" dirty="0" err="1"/>
              <a:t>сәулеге</a:t>
            </a:r>
            <a:r>
              <a:rPr lang="ru-RU" dirty="0"/>
              <a:t> </a:t>
            </a:r>
            <a:r>
              <a:rPr lang="ru-RU" dirty="0" err="1"/>
              <a:t>бейімделіп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уақыттық</a:t>
            </a:r>
            <a:r>
              <a:rPr lang="ru-RU" dirty="0"/>
              <a:t> </a:t>
            </a:r>
            <a:r>
              <a:rPr lang="ru-RU" dirty="0" err="1"/>
              <a:t>ығысуын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сәулелердің</a:t>
            </a:r>
            <a:r>
              <a:rPr lang="ru-RU" dirty="0"/>
              <a:t> 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ru-RU" dirty="0" err="1"/>
              <a:t>біріктіріліп</a:t>
            </a:r>
            <a:r>
              <a:rPr lang="ru-RU" dirty="0"/>
              <a:t>, </a:t>
            </a:r>
            <a:r>
              <a:rPr lang="ru-RU" dirty="0" err="1"/>
              <a:t>қорытынды</a:t>
            </a:r>
            <a:r>
              <a:rPr lang="ru-RU" dirty="0"/>
              <a:t> сигнал </a:t>
            </a:r>
            <a:r>
              <a:rPr lang="ru-RU" dirty="0" err="1"/>
              <a:t>түзіледі</a:t>
            </a:r>
            <a:r>
              <a:rPr lang="ru-RU" dirty="0"/>
              <a:t>. Сол </a:t>
            </a:r>
            <a:r>
              <a:rPr lang="ru-RU" dirty="0" err="1"/>
              <a:t>себепті</a:t>
            </a:r>
            <a:r>
              <a:rPr lang="ru-RU" dirty="0"/>
              <a:t> </a:t>
            </a:r>
            <a:r>
              <a:rPr lang="en-US" dirty="0"/>
              <a:t>Rake-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орта — </a:t>
            </a:r>
            <a:r>
              <a:rPr lang="ru-RU" b="1" dirty="0" err="1"/>
              <a:t>көпсәулелі</a:t>
            </a:r>
            <a:r>
              <a:rPr lang="ru-RU" b="1" dirty="0"/>
              <a:t> </a:t>
            </a:r>
            <a:r>
              <a:rPr lang="ru-RU" b="1" dirty="0" err="1"/>
              <a:t>таралу</a:t>
            </a:r>
            <a:r>
              <a:rPr lang="ru-RU" b="1" dirty="0"/>
              <a:t> </a:t>
            </a:r>
            <a:r>
              <a:rPr lang="ru-RU" b="1" dirty="0" err="1"/>
              <a:t>ортасы</a:t>
            </a:r>
            <a:r>
              <a:rPr lang="ru-RU" dirty="0"/>
              <a:t>, ал </a:t>
            </a:r>
            <a:r>
              <a:rPr lang="ru-RU" dirty="0" err="1"/>
              <a:t>бөгетсіз</a:t>
            </a:r>
            <a:r>
              <a:rPr lang="ru-RU" dirty="0"/>
              <a:t>, </a:t>
            </a:r>
            <a:r>
              <a:rPr lang="ru-RU" dirty="0" err="1"/>
              <a:t>бірсәулелі</a:t>
            </a:r>
            <a:r>
              <a:rPr lang="ru-RU" dirty="0"/>
              <a:t> орта </a:t>
            </a:r>
            <a:r>
              <a:rPr lang="ru-RU" dirty="0" err="1"/>
              <a:t>онша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b="1" dirty="0"/>
              <a:t>MIMO </a:t>
            </a:r>
            <a:r>
              <a:rPr lang="ru-RU" b="1" dirty="0" err="1"/>
              <a:t>технологиясында</a:t>
            </a:r>
            <a:r>
              <a:rPr lang="ru-RU" dirty="0"/>
              <a:t> </a:t>
            </a:r>
            <a:r>
              <a:rPr lang="ru-RU" dirty="0" err="1"/>
              <a:t>көпсәулелі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—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істеуінің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элементі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технологияның</a:t>
            </a:r>
            <a:r>
              <a:rPr lang="ru-RU" dirty="0"/>
              <a:t> </a:t>
            </a:r>
            <a:r>
              <a:rPr lang="ru-RU" dirty="0" err="1"/>
              <a:t>мәні</a:t>
            </a:r>
            <a:r>
              <a:rPr lang="ru-RU" dirty="0"/>
              <a:t> —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ағынын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таратқыш</a:t>
            </a:r>
            <a:r>
              <a:rPr lang="ru-RU" dirty="0"/>
              <a:t> пен 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.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жағында</a:t>
            </a:r>
            <a:r>
              <a:rPr lang="ru-RU" dirty="0"/>
              <a:t> да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антенна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Осылайша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арналары</a:t>
            </a:r>
            <a:r>
              <a:rPr lang="ru-RU" dirty="0"/>
              <a:t> </a:t>
            </a:r>
            <a:r>
              <a:rPr lang="ru-RU" dirty="0" err="1"/>
              <a:t>құрылады</a:t>
            </a:r>
            <a:r>
              <a:rPr lang="ru-RU" dirty="0"/>
              <a:t>,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жолдарының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сынақтар</a:t>
            </a:r>
            <a:r>
              <a:rPr lang="ru-RU" dirty="0"/>
              <a:t> </a:t>
            </a:r>
            <a:r>
              <a:rPr lang="ru-RU" dirty="0" err="1"/>
              <a:t>көрсеткендей</a:t>
            </a:r>
            <a:r>
              <a:rPr lang="ru-RU" dirty="0"/>
              <a:t>, </a:t>
            </a:r>
            <a:r>
              <a:rPr lang="en-US" b="1" dirty="0"/>
              <a:t>MIMO </a:t>
            </a:r>
            <a:r>
              <a:rPr lang="ru-RU" b="1" dirty="0" err="1"/>
              <a:t>жүйелеріндегі</a:t>
            </a:r>
            <a:r>
              <a:rPr lang="ru-RU" dirty="0"/>
              <a:t> </a:t>
            </a:r>
            <a:r>
              <a:rPr lang="ru-RU" dirty="0" err="1"/>
              <a:t>таратқыш</a:t>
            </a:r>
            <a:r>
              <a:rPr lang="ru-RU" dirty="0"/>
              <a:t> пен 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кедергілер</a:t>
            </a:r>
            <a:r>
              <a:rPr lang="ru-RU" dirty="0"/>
              <a:t> аз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,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r>
              <a:rPr lang="ru-RU" dirty="0"/>
              <a:t> </a:t>
            </a:r>
            <a:r>
              <a:rPr lang="ru-RU" dirty="0" err="1"/>
              <a:t>төмендейді</a:t>
            </a:r>
            <a:r>
              <a:rPr lang="ru-RU" dirty="0"/>
              <a:t>,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жолдар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арналар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тәуелді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көпсәулелі</a:t>
            </a:r>
            <a:r>
              <a:rPr lang="ru-RU" dirty="0"/>
              <a:t> орта — </a:t>
            </a:r>
            <a:r>
              <a:rPr lang="ru-RU" dirty="0" err="1"/>
              <a:t>бұл</a:t>
            </a:r>
            <a:r>
              <a:rPr lang="ru-RU" dirty="0"/>
              <a:t> технология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орта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en-US" dirty="0"/>
              <a:t>MIMO </a:t>
            </a:r>
            <a:r>
              <a:rPr lang="ru-RU" dirty="0" err="1"/>
              <a:t>технологиясы</a:t>
            </a:r>
            <a:r>
              <a:rPr lang="ru-RU" dirty="0"/>
              <a:t> </a:t>
            </a:r>
            <a:r>
              <a:rPr lang="en-US" b="1" dirty="0"/>
              <a:t>UMTS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en-US" b="1" dirty="0"/>
              <a:t>LTE </a:t>
            </a:r>
            <a:r>
              <a:rPr lang="ru-RU" b="1" dirty="0" err="1"/>
              <a:t>желілерінде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1334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arison of Capacity and Spectral Efficiency in SISO vs. MIMO Radio  Systems.">
            <a:extLst>
              <a:ext uri="{FF2B5EF4-FFF2-40B4-BE49-F238E27FC236}">
                <a16:creationId xmlns:a16="http://schemas.microsoft.com/office/drawing/2014/main" id="{103616CA-60F6-98F2-F795-9C14C9F6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25" y="934101"/>
            <a:ext cx="8870750" cy="49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4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48CF82-A7B3-F520-DA1E-D02360D6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758"/>
            <a:ext cx="10515600" cy="5888205"/>
          </a:xfrm>
        </p:spPr>
        <p:txBody>
          <a:bodyPr>
            <a:normAutofit/>
          </a:bodyPr>
          <a:lstStyle/>
          <a:p>
            <a:r>
              <a:rPr lang="ru-RU" sz="2400" dirty="0" err="1"/>
              <a:t>Сигналдың</a:t>
            </a:r>
            <a:r>
              <a:rPr lang="ru-RU" sz="2400" dirty="0"/>
              <a:t> </a:t>
            </a:r>
            <a:r>
              <a:rPr lang="ru-RU" sz="2400" dirty="0" err="1"/>
              <a:t>көпсәулелі</a:t>
            </a:r>
            <a:r>
              <a:rPr lang="ru-RU" sz="2400" dirty="0"/>
              <a:t> </a:t>
            </a:r>
            <a:r>
              <a:rPr lang="ru-RU" sz="2400" dirty="0" err="1"/>
              <a:t>таралуы</a:t>
            </a:r>
            <a:r>
              <a:rPr lang="ru-RU" sz="2400" dirty="0"/>
              <a:t>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кейде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сигнал </a:t>
            </a:r>
            <a:r>
              <a:rPr lang="ru-RU" sz="2400" dirty="0" err="1"/>
              <a:t>көшірмесі</a:t>
            </a:r>
            <a:r>
              <a:rPr lang="ru-RU" sz="2400" dirty="0"/>
              <a:t> </a:t>
            </a:r>
            <a:r>
              <a:rPr lang="ru-RU" sz="2400" b="1" dirty="0" err="1"/>
              <a:t>қарама-қарсы</a:t>
            </a:r>
            <a:r>
              <a:rPr lang="ru-RU" sz="2400" b="1" dirty="0"/>
              <a:t> </a:t>
            </a:r>
            <a:r>
              <a:rPr lang="ru-RU" sz="2400" b="1" dirty="0" err="1"/>
              <a:t>фазаға</a:t>
            </a:r>
            <a:r>
              <a:rPr lang="ru-RU" sz="2400" dirty="0"/>
              <a:t> (</a:t>
            </a:r>
            <a:r>
              <a:rPr lang="ru-RU" sz="2400" dirty="0" err="1"/>
              <a:t>антифазаға</a:t>
            </a:r>
            <a:r>
              <a:rPr lang="ru-RU" sz="2400" dirty="0"/>
              <a:t>) </a:t>
            </a:r>
            <a:r>
              <a:rPr lang="ru-RU" sz="2400" dirty="0" err="1"/>
              <a:t>келіп</a:t>
            </a:r>
            <a:r>
              <a:rPr lang="ru-RU" sz="2400" dirty="0"/>
              <a:t> </a:t>
            </a:r>
            <a:r>
              <a:rPr lang="ru-RU" sz="2400" dirty="0" err="1"/>
              <a:t>түсуі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 </a:t>
            </a:r>
            <a:endParaRPr lang="en-US" sz="2400" dirty="0"/>
          </a:p>
          <a:p>
            <a:r>
              <a:rPr lang="ru-RU" sz="2400" dirty="0"/>
              <a:t>Егер осы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сәуле</a:t>
            </a:r>
            <a:r>
              <a:rPr lang="ru-RU" sz="2400" dirty="0"/>
              <a:t> сигнал </a:t>
            </a:r>
            <a:r>
              <a:rPr lang="ru-RU" sz="2400" dirty="0" err="1"/>
              <a:t>энергиясының</a:t>
            </a:r>
            <a:r>
              <a:rPr lang="ru-RU" sz="2400" dirty="0"/>
              <a:t> </a:t>
            </a:r>
            <a:r>
              <a:rPr lang="ru-RU" sz="2400" dirty="0" err="1"/>
              <a:t>елеулі</a:t>
            </a:r>
            <a:r>
              <a:rPr lang="ru-RU" sz="2400" dirty="0"/>
              <a:t> </a:t>
            </a:r>
            <a:r>
              <a:rPr lang="ru-RU" sz="2400" dirty="0" err="1"/>
              <a:t>бөлігін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жүрсе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жағдай</a:t>
            </a:r>
            <a:r>
              <a:rPr lang="ru-RU" sz="2400" dirty="0"/>
              <a:t> </a:t>
            </a:r>
            <a:r>
              <a:rPr lang="ru-RU" sz="2400" b="1" dirty="0" err="1"/>
              <a:t>қабылдаудағы</a:t>
            </a:r>
            <a:r>
              <a:rPr lang="ru-RU" sz="2400" b="1" dirty="0"/>
              <a:t> </a:t>
            </a:r>
            <a:r>
              <a:rPr lang="ru-RU" sz="2400" b="1" dirty="0" err="1"/>
              <a:t>қателіктердің</a:t>
            </a:r>
            <a:r>
              <a:rPr lang="ru-RU" sz="2400" b="1" dirty="0"/>
              <a:t> </a:t>
            </a:r>
            <a:r>
              <a:rPr lang="ru-RU" sz="2400" b="1" dirty="0" err="1"/>
              <a:t>көбеюіне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b="1" dirty="0" err="1"/>
              <a:t>арна</a:t>
            </a:r>
            <a:r>
              <a:rPr lang="ru-RU" sz="2400" b="1" dirty="0"/>
              <a:t> </a:t>
            </a:r>
            <a:r>
              <a:rPr lang="ru-RU" sz="2400" b="1" dirty="0" err="1"/>
              <a:t>сапасының</a:t>
            </a:r>
            <a:r>
              <a:rPr lang="ru-RU" sz="2400" b="1" dirty="0"/>
              <a:t> </a:t>
            </a:r>
            <a:r>
              <a:rPr lang="ru-RU" sz="2400" b="1" dirty="0" err="1"/>
              <a:t>төмендеуіне</a:t>
            </a:r>
            <a:r>
              <a:rPr lang="ru-RU" sz="2400" dirty="0"/>
              <a:t> </a:t>
            </a:r>
            <a:r>
              <a:rPr lang="ru-RU" sz="2400" dirty="0" err="1"/>
              <a:t>әкеледі</a:t>
            </a:r>
            <a:r>
              <a:rPr lang="ru-RU" sz="2400" dirty="0"/>
              <a:t>. </a:t>
            </a: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құбылыс</a:t>
            </a:r>
            <a:r>
              <a:rPr lang="ru-RU" sz="2400" dirty="0"/>
              <a:t> </a:t>
            </a:r>
            <a:r>
              <a:rPr lang="ru-RU" sz="2400" b="1" dirty="0"/>
              <a:t>«</a:t>
            </a:r>
            <a:r>
              <a:rPr lang="ru-RU" sz="2400" b="1" dirty="0" err="1"/>
              <a:t>сигналдың</a:t>
            </a:r>
            <a:r>
              <a:rPr lang="ru-RU" sz="2400" b="1" dirty="0"/>
              <a:t> </a:t>
            </a:r>
            <a:r>
              <a:rPr lang="ru-RU" sz="2400" b="1" dirty="0" err="1"/>
              <a:t>өшуі</a:t>
            </a:r>
            <a:r>
              <a:rPr lang="ru-RU" sz="2400" b="1" dirty="0"/>
              <a:t>» (замирание)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сигнал </a:t>
            </a:r>
            <a:r>
              <a:rPr lang="ru-RU" sz="2400" dirty="0" err="1"/>
              <a:t>біраз</a:t>
            </a:r>
            <a:r>
              <a:rPr lang="ru-RU" sz="2400" dirty="0"/>
              <a:t> </a:t>
            </a:r>
            <a:r>
              <a:rPr lang="ru-RU" sz="2400" dirty="0" err="1"/>
              <a:t>уақытқа</a:t>
            </a:r>
            <a:r>
              <a:rPr lang="ru-RU" sz="2400" dirty="0"/>
              <a:t> </a:t>
            </a:r>
            <a:r>
              <a:rPr lang="ru-RU" sz="2400" dirty="0" err="1"/>
              <a:t>көзден</a:t>
            </a:r>
            <a:r>
              <a:rPr lang="ru-RU" sz="2400" dirty="0"/>
              <a:t> </a:t>
            </a:r>
            <a:r>
              <a:rPr lang="ru-RU" sz="2400" dirty="0" err="1"/>
              <a:t>таса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қабылдағышқа</a:t>
            </a:r>
            <a:r>
              <a:rPr lang="ru-RU" sz="2400" dirty="0"/>
              <a:t> </a:t>
            </a:r>
            <a:r>
              <a:rPr lang="ru-RU" sz="2400" dirty="0" err="1"/>
              <a:t>жетпей</a:t>
            </a:r>
            <a:r>
              <a:rPr lang="ru-RU" sz="2400" dirty="0"/>
              <a:t> </a:t>
            </a:r>
            <a:r>
              <a:rPr lang="ru-RU" sz="2400" dirty="0" err="1"/>
              <a:t>қалады</a:t>
            </a:r>
            <a:r>
              <a:rPr lang="ru-RU" sz="2400" dirty="0"/>
              <a:t>.</a:t>
            </a:r>
          </a:p>
          <a:p>
            <a:endParaRPr lang="ru-KZ" dirty="0"/>
          </a:p>
        </p:txBody>
      </p:sp>
      <p:pic>
        <p:nvPicPr>
          <p:cNvPr id="5122" name="Picture 2" descr="Lunch and Learn: Phasing | SoundGirls.org">
            <a:extLst>
              <a:ext uri="{FF2B5EF4-FFF2-40B4-BE49-F238E27FC236}">
                <a16:creationId xmlns:a16="http://schemas.microsoft.com/office/drawing/2014/main" id="{18F86E6F-ABD0-D101-32D0-8B4594348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" y="2894532"/>
            <a:ext cx="6070315" cy="29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F6E7F95-3DB8-38AC-5079-EAFA11B0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3" y="2894531"/>
            <a:ext cx="4219881" cy="29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6CFE3-9BE7-8399-A5F7-10B5DAE4B2BD}"/>
              </a:ext>
            </a:extLst>
          </p:cNvPr>
          <p:cNvSpPr txBox="1"/>
          <p:nvPr/>
        </p:nvSpPr>
        <p:spPr>
          <a:xfrm>
            <a:off x="6302502" y="602296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Coherent waves that travel along two different paths will arrive with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hase shift"/>
              </a:rPr>
              <a:t>phase shift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hence interfering with each other.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4418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48EA620-E512-2F1A-CE03-3229A382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02" y="265176"/>
            <a:ext cx="5892896" cy="64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F5EBB81B-FF86-EF69-2948-8EEBE699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0" y="265176"/>
            <a:ext cx="3441192" cy="22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C5BD37-3BF2-81B0-1506-5FA379CB1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998" y="77724"/>
            <a:ext cx="2676522" cy="670255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54563F9-ED43-6344-5E68-DBE3AC337805}"/>
              </a:ext>
            </a:extLst>
          </p:cNvPr>
          <p:cNvSpPr/>
          <p:nvPr/>
        </p:nvSpPr>
        <p:spPr>
          <a:xfrm>
            <a:off x="9380998" y="77724"/>
            <a:ext cx="2676522" cy="11567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024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4F13E-274A-B5DB-185D-BD61EBE6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F049F85D-8D85-862A-66C1-7CC4DE71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02" y="265176"/>
            <a:ext cx="5892896" cy="64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CB41B1EC-C7CE-39DA-BE86-9386706F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0" y="265176"/>
            <a:ext cx="3441192" cy="22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ACC88-485F-5151-BA06-524B7EDA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998" y="77724"/>
            <a:ext cx="2676522" cy="67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49B164-CDD1-F03E-A5D4-D568A0EB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50"/>
            <a:ext cx="10515600" cy="5914413"/>
          </a:xfrm>
        </p:spPr>
        <p:txBody>
          <a:bodyPr/>
          <a:lstStyle/>
          <a:p>
            <a:r>
              <a:rPr lang="ru-RU" sz="2400" dirty="0" err="1"/>
              <a:t>Сигналдың</a:t>
            </a:r>
            <a:r>
              <a:rPr lang="ru-RU" sz="2400" dirty="0"/>
              <a:t> </a:t>
            </a:r>
            <a:r>
              <a:rPr lang="ru-RU" sz="2400" dirty="0" err="1"/>
              <a:t>әлсіреуінің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түрі</a:t>
            </a:r>
            <a:r>
              <a:rPr lang="ru-RU" sz="2400" dirty="0"/>
              <a:t> — </a:t>
            </a:r>
            <a:r>
              <a:rPr lang="ru-RU" sz="2400" b="1" dirty="0" err="1"/>
              <a:t>Релеевтік</a:t>
            </a:r>
            <a:r>
              <a:rPr lang="ru-RU" sz="2400" b="1" dirty="0"/>
              <a:t> </a:t>
            </a:r>
            <a:r>
              <a:rPr lang="ru-RU" sz="2400" b="1" dirty="0" err="1"/>
              <a:t>әлсіреу</a:t>
            </a:r>
            <a:r>
              <a:rPr lang="ru-RU" sz="2400" b="1" dirty="0"/>
              <a:t> (</a:t>
            </a:r>
            <a:r>
              <a:rPr lang="en-US" sz="2400" b="1" dirty="0"/>
              <a:t>Rayleigh fading)</a:t>
            </a:r>
            <a:r>
              <a:rPr lang="en-US" sz="2400" dirty="0"/>
              <a:t>. </a:t>
            </a:r>
            <a:r>
              <a:rPr lang="ru-RU" sz="2400" dirty="0"/>
              <a:t>Ол </a:t>
            </a:r>
            <a:r>
              <a:rPr lang="ru-RU" sz="2400" dirty="0" err="1"/>
              <a:t>радиотолқындардың</a:t>
            </a:r>
            <a:r>
              <a:rPr lang="ru-RU" sz="2400" dirty="0"/>
              <a:t> </a:t>
            </a:r>
            <a:r>
              <a:rPr lang="ru-RU" sz="2400" dirty="0" err="1"/>
              <a:t>нақты</a:t>
            </a:r>
            <a:r>
              <a:rPr lang="ru-RU" sz="2400" dirty="0"/>
              <a:t> </a:t>
            </a:r>
            <a:r>
              <a:rPr lang="ru-RU" sz="2400" dirty="0" err="1"/>
              <a:t>объектілерден</a:t>
            </a:r>
            <a:r>
              <a:rPr lang="ru-RU" sz="2400" dirty="0"/>
              <a:t> </a:t>
            </a:r>
            <a:r>
              <a:rPr lang="ru-RU" sz="2400" b="1" dirty="0" err="1"/>
              <a:t>диффузиялық</a:t>
            </a:r>
            <a:r>
              <a:rPr lang="ru-RU" sz="2400" b="1" dirty="0"/>
              <a:t> </a:t>
            </a:r>
            <a:r>
              <a:rPr lang="ru-RU" sz="2400" b="1" dirty="0" err="1"/>
              <a:t>шағылысуымен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қабылданған</a:t>
            </a:r>
            <a:r>
              <a:rPr lang="ru-RU" sz="2400" dirty="0"/>
              <a:t> сигнал — </a:t>
            </a:r>
            <a:r>
              <a:rPr lang="ru-RU" sz="2400" dirty="0" err="1"/>
              <a:t>бірдей</a:t>
            </a:r>
            <a:r>
              <a:rPr lang="ru-RU" sz="2400" dirty="0"/>
              <a:t> </a:t>
            </a:r>
            <a:r>
              <a:rPr lang="ru-RU" sz="2400" dirty="0" err="1"/>
              <a:t>жиіліктегі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b="1" dirty="0" err="1"/>
              <a:t>фазасы</a:t>
            </a:r>
            <a:r>
              <a:rPr lang="ru-RU" sz="2400" b="1" dirty="0"/>
              <a:t> мен </a:t>
            </a:r>
            <a:r>
              <a:rPr lang="ru-RU" sz="2400" b="1" dirty="0" err="1"/>
              <a:t>амплитудасы</a:t>
            </a:r>
            <a:r>
              <a:rPr lang="ru-RU" sz="2400" b="1" dirty="0"/>
              <a:t> </a:t>
            </a:r>
            <a:r>
              <a:rPr lang="ru-RU" sz="2400" b="1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сигналдардың</a:t>
            </a:r>
            <a:r>
              <a:rPr lang="ru-RU" sz="2400" dirty="0"/>
              <a:t> </a:t>
            </a:r>
            <a:r>
              <a:rPr lang="ru-RU" sz="2400" dirty="0" err="1"/>
              <a:t>қосындысы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эффект сигнал </a:t>
            </a:r>
            <a:r>
              <a:rPr lang="ru-RU" sz="2400" dirty="0" err="1"/>
              <a:t>деңгейінің</a:t>
            </a:r>
            <a:r>
              <a:rPr lang="ru-RU" sz="2400" dirty="0"/>
              <a:t> </a:t>
            </a:r>
            <a:r>
              <a:rPr lang="ru-RU" sz="2400" b="1" dirty="0" err="1"/>
              <a:t>өшуіне</a:t>
            </a:r>
            <a:r>
              <a:rPr lang="ru-RU" sz="2400" b="1" dirty="0"/>
              <a:t> </a:t>
            </a:r>
            <a:r>
              <a:rPr lang="ru-RU" sz="2400" dirty="0" err="1"/>
              <a:t>әкеледі</a:t>
            </a:r>
            <a:r>
              <a:rPr lang="ru-RU" sz="2400" dirty="0"/>
              <a:t>. </a:t>
            </a:r>
            <a:endParaRPr lang="ru-K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7CF1DA1-7161-D184-BA57-87755441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21" y="2634445"/>
            <a:ext cx="6478822" cy="37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6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AC24A-DE04-BFC9-CC0F-CC6AB647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Сигнал </a:t>
            </a:r>
            <a:r>
              <a:rPr lang="ru-RU" dirty="0" err="1"/>
              <a:t>таратуда</a:t>
            </a:r>
            <a:r>
              <a:rPr lang="kk-KZ" dirty="0"/>
              <a:t>ғы</a:t>
            </a:r>
            <a:r>
              <a:rPr lang="ru-RU" dirty="0"/>
              <a:t> </a:t>
            </a:r>
            <a:r>
              <a:rPr lang="ru-RU" dirty="0" err="1"/>
              <a:t>мәселелер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74F04-1BD7-9C9C-2025-16F87D7E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Мынадай</a:t>
            </a:r>
            <a:r>
              <a:rPr lang="ru-RU" b="1" dirty="0"/>
              <a:t> </a:t>
            </a:r>
            <a:r>
              <a:rPr lang="ru-RU" b="1" dirty="0" err="1"/>
              <a:t>негізгі</a:t>
            </a:r>
            <a:r>
              <a:rPr lang="ru-RU" b="1" dirty="0"/>
              <a:t> </a:t>
            </a:r>
            <a:r>
              <a:rPr lang="ru-RU" b="1" dirty="0" err="1"/>
              <a:t>мәселелерді</a:t>
            </a:r>
            <a:r>
              <a:rPr lang="ru-RU" b="1" dirty="0"/>
              <a:t> </a:t>
            </a:r>
            <a:r>
              <a:rPr lang="ru-RU" b="1" dirty="0" err="1"/>
              <a:t>сигналдарды</a:t>
            </a:r>
            <a:r>
              <a:rPr lang="ru-RU" b="1" dirty="0"/>
              <a:t> беру </a:t>
            </a:r>
            <a:r>
              <a:rPr lang="ru-RU" b="1" dirty="0" err="1"/>
              <a:t>кезінде</a:t>
            </a:r>
            <a:r>
              <a:rPr lang="ru-RU" b="1" dirty="0"/>
              <a:t> </a:t>
            </a:r>
            <a:r>
              <a:rPr lang="ru-RU" b="1" dirty="0" err="1"/>
              <a:t>бөліп</a:t>
            </a:r>
            <a:r>
              <a:rPr lang="ru-RU" b="1" dirty="0"/>
              <a:t> </a:t>
            </a:r>
            <a:r>
              <a:rPr lang="ru-RU" b="1" dirty="0" err="1"/>
              <a:t>көрсетуге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:</a:t>
            </a:r>
          </a:p>
          <a:p>
            <a:r>
              <a:rPr lang="ru-RU" dirty="0" err="1"/>
              <a:t>сигналдың</a:t>
            </a:r>
            <a:r>
              <a:rPr lang="ru-RU" dirty="0"/>
              <a:t> </a:t>
            </a:r>
            <a:r>
              <a:rPr lang="ru-RU" dirty="0" err="1"/>
              <a:t>әлсіреуі</a:t>
            </a:r>
            <a:r>
              <a:rPr lang="ru-RU" dirty="0"/>
              <a:t>;</a:t>
            </a:r>
          </a:p>
          <a:p>
            <a:r>
              <a:rPr lang="ru-RU" dirty="0" err="1"/>
              <a:t>көлеңкелі</a:t>
            </a:r>
            <a:r>
              <a:rPr lang="ru-RU" dirty="0"/>
              <a:t> </a:t>
            </a:r>
            <a:r>
              <a:rPr lang="ru-RU" dirty="0" err="1"/>
              <a:t>аймақтар</a:t>
            </a:r>
            <a:r>
              <a:rPr lang="ru-RU" dirty="0"/>
              <a:t> (сигнал </a:t>
            </a:r>
            <a:r>
              <a:rPr lang="ru-RU" dirty="0" err="1"/>
              <a:t>өтпейтін</a:t>
            </a:r>
            <a:r>
              <a:rPr lang="ru-RU" dirty="0"/>
              <a:t> </a:t>
            </a:r>
            <a:r>
              <a:rPr lang="ru-RU" dirty="0" err="1"/>
              <a:t>аймақтар</a:t>
            </a:r>
            <a:r>
              <a:rPr lang="ru-RU" dirty="0"/>
              <a:t>);</a:t>
            </a:r>
          </a:p>
          <a:p>
            <a:r>
              <a:rPr lang="ru-RU" dirty="0" err="1"/>
              <a:t>көпсәулелі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;</a:t>
            </a:r>
          </a:p>
          <a:p>
            <a:r>
              <a:rPr lang="ru-RU" dirty="0" err="1"/>
              <a:t>сигналдың</a:t>
            </a:r>
            <a:r>
              <a:rPr lang="ru-RU" dirty="0"/>
              <a:t> </a:t>
            </a:r>
            <a:r>
              <a:rPr lang="ru-RU" dirty="0" err="1"/>
              <a:t>өшуі</a:t>
            </a:r>
            <a:r>
              <a:rPr lang="ru-RU" dirty="0"/>
              <a:t> (</a:t>
            </a:r>
            <a:r>
              <a:rPr lang="en-US" dirty="0"/>
              <a:t>fading);</a:t>
            </a:r>
          </a:p>
          <a:p>
            <a:r>
              <a:rPr lang="ru-RU" dirty="0" err="1"/>
              <a:t>уақыттық</a:t>
            </a:r>
            <a:r>
              <a:rPr lang="ru-RU" dirty="0"/>
              <a:t> </a:t>
            </a:r>
            <a:r>
              <a:rPr lang="ru-RU" dirty="0" err="1"/>
              <a:t>кідірістер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604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C5B9E-7F26-03B5-BB4F-6DFB5070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871"/>
            <a:ext cx="10515600" cy="586009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Сигналдарды</a:t>
            </a:r>
            <a:r>
              <a:rPr lang="ru-RU" dirty="0"/>
              <a:t> беру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, </a:t>
            </a:r>
            <a:r>
              <a:rPr lang="ru-RU" dirty="0" err="1"/>
              <a:t>оптикалық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кабелі</a:t>
            </a:r>
            <a:r>
              <a:rPr lang="ru-RU" dirty="0"/>
              <a:t>,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кеңістігі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</a:p>
          <a:p>
            <a:r>
              <a:rPr lang="ru-RU" dirty="0" err="1"/>
              <a:t>Сигналдың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ru-RU" dirty="0" err="1"/>
              <a:t>арақашықтық</a:t>
            </a:r>
            <a:r>
              <a:rPr lang="ru-RU" dirty="0"/>
              <a:t> </a:t>
            </a:r>
            <a:r>
              <a:rPr lang="ru-RU" dirty="0" err="1"/>
              <a:t>артқан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азая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b="1" dirty="0"/>
              <a:t>сигнал </a:t>
            </a:r>
            <a:r>
              <a:rPr lang="ru-RU" b="1" dirty="0" err="1"/>
              <a:t>әлсірейді</a:t>
            </a:r>
            <a:r>
              <a:rPr lang="ru-RU" dirty="0"/>
              <a:t>.</a:t>
            </a:r>
          </a:p>
          <a:p>
            <a:r>
              <a:rPr lang="ru-RU" dirty="0"/>
              <a:t>Егер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арнасының</a:t>
            </a:r>
            <a:r>
              <a:rPr lang="ru-RU" dirty="0"/>
              <a:t> </a:t>
            </a:r>
            <a:r>
              <a:rPr lang="ru-RU" dirty="0" err="1"/>
              <a:t>шығысындағы</a:t>
            </a:r>
            <a:r>
              <a:rPr lang="ru-RU" dirty="0"/>
              <a:t> сигнал 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ru-RU" dirty="0" err="1"/>
              <a:t>қабылдағыштың</a:t>
            </a:r>
            <a:r>
              <a:rPr lang="ru-RU" dirty="0"/>
              <a:t> </a:t>
            </a:r>
            <a:r>
              <a:rPr lang="ru-RU" b="1" dirty="0" err="1"/>
              <a:t>сезімталдық</a:t>
            </a:r>
            <a:r>
              <a:rPr lang="ru-RU" b="1" dirty="0"/>
              <a:t> </a:t>
            </a:r>
            <a:r>
              <a:rPr lang="ru-RU" b="1" dirty="0" err="1"/>
              <a:t>шегінен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сигнал </a:t>
            </a:r>
            <a:r>
              <a:rPr lang="ru-RU" b="1" dirty="0" err="1"/>
              <a:t>қателіктермен</a:t>
            </a:r>
            <a:r>
              <a:rPr lang="ru-RU" dirty="0"/>
              <a:t> </a:t>
            </a:r>
            <a:r>
              <a:rPr lang="ru-RU" dirty="0" err="1"/>
              <a:t>қабылданады</a:t>
            </a:r>
            <a:r>
              <a:rPr lang="ru-RU" dirty="0"/>
              <a:t>.</a:t>
            </a:r>
          </a:p>
          <a:p>
            <a:r>
              <a:rPr lang="ru-RU" b="1" dirty="0" err="1"/>
              <a:t>Электрлік</a:t>
            </a:r>
            <a:r>
              <a:rPr lang="ru-RU" b="1" dirty="0"/>
              <a:t> </a:t>
            </a:r>
            <a:r>
              <a:rPr lang="ru-RU" b="1" dirty="0" err="1"/>
              <a:t>арнада</a:t>
            </a:r>
            <a:r>
              <a:rPr lang="ru-RU" dirty="0"/>
              <a:t> </a:t>
            </a:r>
            <a:r>
              <a:rPr lang="ru-RU" dirty="0" err="1"/>
              <a:t>әлсіреудің</a:t>
            </a:r>
            <a:r>
              <a:rPr lang="ru-RU" dirty="0"/>
              <a:t> </a:t>
            </a:r>
            <a:r>
              <a:rPr lang="ru-RU" dirty="0" err="1"/>
              <a:t>себебі</a:t>
            </a:r>
            <a:r>
              <a:rPr lang="ru-RU" dirty="0"/>
              <a:t> — </a:t>
            </a:r>
            <a:r>
              <a:rPr lang="ru-RU" dirty="0" err="1"/>
              <a:t>өткізгіштің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.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артқан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энергияның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</a:t>
            </a:r>
            <a:r>
              <a:rPr lang="ru-RU" dirty="0" err="1"/>
              <a:t>қыздыруға</a:t>
            </a:r>
            <a:r>
              <a:rPr lang="ru-RU" dirty="0"/>
              <a:t> </a:t>
            </a:r>
            <a:r>
              <a:rPr lang="ru-RU" dirty="0" err="1"/>
              <a:t>жұмсалады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жоғалады</a:t>
            </a:r>
            <a:r>
              <a:rPr lang="ru-RU" dirty="0"/>
              <a:t>.</a:t>
            </a:r>
          </a:p>
          <a:p>
            <a:r>
              <a:rPr lang="ru-RU" b="1" dirty="0" err="1"/>
              <a:t>Оптикалық</a:t>
            </a:r>
            <a:r>
              <a:rPr lang="ru-RU" b="1" dirty="0"/>
              <a:t> </a:t>
            </a:r>
            <a:r>
              <a:rPr lang="ru-RU" b="1" dirty="0" err="1"/>
              <a:t>арнада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себеп</a:t>
            </a:r>
            <a:r>
              <a:rPr lang="ru-RU" dirty="0"/>
              <a:t> — </a:t>
            </a:r>
            <a:r>
              <a:rPr lang="ru-RU" dirty="0" err="1"/>
              <a:t>өткізгіштегі</a:t>
            </a:r>
            <a:r>
              <a:rPr lang="ru-RU" dirty="0"/>
              <a:t> </a:t>
            </a:r>
            <a:r>
              <a:rPr lang="ru-RU" dirty="0" err="1"/>
              <a:t>қоспалар</a:t>
            </a:r>
            <a:r>
              <a:rPr lang="ru-RU" dirty="0"/>
              <a:t> мен </a:t>
            </a:r>
            <a:r>
              <a:rPr lang="ru-RU" dirty="0" err="1"/>
              <a:t>біртектіліктің</a:t>
            </a:r>
            <a:r>
              <a:rPr lang="ru-RU" dirty="0"/>
              <a:t> </a:t>
            </a:r>
            <a:r>
              <a:rPr lang="ru-RU" dirty="0" err="1"/>
              <a:t>болмауы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қоспалар</a:t>
            </a:r>
            <a:r>
              <a:rPr lang="ru-RU" dirty="0"/>
              <a:t> мен </a:t>
            </a:r>
            <a:r>
              <a:rPr lang="ru-RU" dirty="0" err="1"/>
              <a:t>біртектіліктер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энергияның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бөлігін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шағылдыруға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оптикалық</a:t>
            </a:r>
            <a:r>
              <a:rPr lang="ru-RU" dirty="0"/>
              <a:t> </a:t>
            </a:r>
            <a:r>
              <a:rPr lang="ru-RU" dirty="0" err="1"/>
              <a:t>талшықтан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шығарып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.</a:t>
            </a:r>
          </a:p>
          <a:p>
            <a:r>
              <a:rPr lang="ru-RU" b="1" dirty="0" err="1"/>
              <a:t>Радиоарнада</a:t>
            </a:r>
            <a:r>
              <a:rPr lang="ru-RU" dirty="0"/>
              <a:t> </a:t>
            </a:r>
            <a:r>
              <a:rPr lang="ru-RU" dirty="0" err="1"/>
              <a:t>әлсіреудің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себептері</a:t>
            </a:r>
            <a:r>
              <a:rPr lang="ru-RU" dirty="0"/>
              <a:t> бар.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бастысы</a:t>
            </a:r>
            <a:r>
              <a:rPr lang="ru-RU" dirty="0"/>
              <a:t> — сигнал </a:t>
            </a:r>
            <a:r>
              <a:rPr lang="ru-RU" dirty="0" err="1"/>
              <a:t>энергиясының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ортаға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. </a:t>
            </a:r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түрдегі</a:t>
            </a:r>
            <a:r>
              <a:rPr lang="ru-RU" dirty="0"/>
              <a:t> </a:t>
            </a:r>
            <a:r>
              <a:rPr lang="ru-RU" dirty="0" err="1"/>
              <a:t>шығындар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болжанатын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сызықты</a:t>
            </a:r>
            <a:r>
              <a:rPr lang="ru-RU" b="1" dirty="0"/>
              <a:t> </a:t>
            </a:r>
            <a:r>
              <a:rPr lang="ru-RU" b="1" dirty="0" err="1"/>
              <a:t>сипатқа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жиіліктегі</a:t>
            </a:r>
            <a:r>
              <a:rPr lang="ru-RU" dirty="0"/>
              <a:t> </a:t>
            </a:r>
            <a:r>
              <a:rPr lang="ru-RU" dirty="0" err="1"/>
              <a:t>сигналдың</a:t>
            </a:r>
            <a:r>
              <a:rPr lang="ru-RU" dirty="0"/>
              <a:t> </a:t>
            </a:r>
            <a:r>
              <a:rPr lang="ru-RU" dirty="0" err="1"/>
              <a:t>ұзындық</a:t>
            </a:r>
            <a:r>
              <a:rPr lang="ru-RU" dirty="0"/>
              <a:t> </a:t>
            </a:r>
            <a:r>
              <a:rPr lang="ru-RU" dirty="0" err="1"/>
              <a:t>бірлігіне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әлсіреу</a:t>
            </a:r>
            <a:r>
              <a:rPr lang="ru-RU" dirty="0"/>
              <a:t> </a:t>
            </a:r>
            <a:r>
              <a:rPr lang="ru-RU" dirty="0" err="1"/>
              <a:t>мөлшерін</a:t>
            </a:r>
            <a:r>
              <a:rPr lang="ru-RU" dirty="0"/>
              <a:t> </a:t>
            </a:r>
            <a:r>
              <a:rPr lang="ru-RU" dirty="0" err="1"/>
              <a:t>біле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қашықтыққа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сенімді</a:t>
            </a:r>
            <a:r>
              <a:rPr lang="ru-RU" dirty="0"/>
              <a:t> сигнал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 err="1"/>
              <a:t>таратқыштың</a:t>
            </a:r>
            <a:r>
              <a:rPr lang="ru-RU" b="1" dirty="0"/>
              <a:t> </a:t>
            </a:r>
            <a:r>
              <a:rPr lang="ru-RU" b="1" dirty="0" err="1"/>
              <a:t>қажетті</a:t>
            </a:r>
            <a:r>
              <a:rPr lang="ru-RU" b="1" dirty="0"/>
              <a:t> </a:t>
            </a:r>
            <a:r>
              <a:rPr lang="ru-RU" b="1" dirty="0" err="1"/>
              <a:t>сәулелену</a:t>
            </a:r>
            <a:r>
              <a:rPr lang="ru-RU" b="1" dirty="0"/>
              <a:t> </a:t>
            </a:r>
            <a:r>
              <a:rPr lang="ru-RU" b="1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есептеуге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0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A5864-6AB7-1332-99B7-B72EA8B6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Free-space path loss</a:t>
            </a:r>
            <a:endParaRPr lang="ru-KZ" dirty="0"/>
          </a:p>
        </p:txBody>
      </p:sp>
      <p:pic>
        <p:nvPicPr>
          <p:cNvPr id="1026" name="Picture 2" descr="Portrayal of Harald T. Friis' diagram from his article describing the physical components of the Friis Transmission Formula.">
            <a:extLst>
              <a:ext uri="{FF2B5EF4-FFF2-40B4-BE49-F238E27FC236}">
                <a16:creationId xmlns:a16="http://schemas.microsoft.com/office/drawing/2014/main" id="{617A8BA9-D78A-3771-F3BC-F9BF6DDB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1771947"/>
            <a:ext cx="8604504" cy="426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5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917F0-F0B6-6520-E9FE-ACECF51A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0" y="524446"/>
            <a:ext cx="6027956" cy="1898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4C6179-9C37-7FCA-A4FC-0A2CF7E53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43" y="2870644"/>
            <a:ext cx="7609555" cy="29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0534D-A838-AB95-2FF6-C669190D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10" y="712088"/>
            <a:ext cx="10614068" cy="2716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421988-3F96-DB0F-818B-0590FB1E2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71" y="4006787"/>
            <a:ext cx="4661634" cy="19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tical Fiber">
            <a:extLst>
              <a:ext uri="{FF2B5EF4-FFF2-40B4-BE49-F238E27FC236}">
                <a16:creationId xmlns:a16="http://schemas.microsoft.com/office/drawing/2014/main" id="{033A93DC-4E25-34A9-1B62-C68A79B4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213468"/>
            <a:ext cx="4975150" cy="36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DE3C88BA-3F32-9613-58B6-0CF55446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74" y="387094"/>
            <a:ext cx="5947083" cy="38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D20FC4-016A-3068-8C09-C1ED59D2AA79}"/>
              </a:ext>
            </a:extLst>
          </p:cNvPr>
          <p:cNvSpPr txBox="1"/>
          <p:nvPr/>
        </p:nvSpPr>
        <p:spPr>
          <a:xfrm>
            <a:off x="5748274" y="4651171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Frequency-dependent attenuation of electromagnetic radiation in standard atmosphere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87664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1AE29B-D4BD-4443-AACE-933CD5C89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135"/>
            <a:ext cx="10515600" cy="58208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БС </a:t>
            </a:r>
            <a:r>
              <a:rPr lang="ru-RU" dirty="0" err="1"/>
              <a:t>шыққан</a:t>
            </a:r>
            <a:r>
              <a:rPr lang="ru-RU" dirty="0"/>
              <a:t> сигнал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жасанды</a:t>
            </a:r>
            <a:r>
              <a:rPr lang="ru-RU" dirty="0"/>
              <a:t> </a:t>
            </a:r>
            <a:r>
              <a:rPr lang="ru-RU" dirty="0" err="1"/>
              <a:t>кедергілерге</a:t>
            </a:r>
            <a:r>
              <a:rPr lang="ru-RU" dirty="0"/>
              <a:t> тап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Жасанды</a:t>
            </a:r>
            <a:r>
              <a:rPr lang="ru-RU" b="1" dirty="0"/>
              <a:t> </a:t>
            </a:r>
            <a:r>
              <a:rPr lang="ru-RU" b="1" dirty="0" err="1"/>
              <a:t>кедергілерге</a:t>
            </a:r>
            <a:r>
              <a:rPr lang="ru-RU" dirty="0"/>
              <a:t> </a:t>
            </a:r>
            <a:r>
              <a:rPr lang="ru-RU" dirty="0" err="1"/>
              <a:t>тұрғын</a:t>
            </a:r>
            <a:r>
              <a:rPr lang="ru-RU" dirty="0"/>
              <a:t> </a:t>
            </a:r>
            <a:r>
              <a:rPr lang="ru-RU" dirty="0" err="1"/>
              <a:t>үйлер</a:t>
            </a:r>
            <a:r>
              <a:rPr lang="ru-RU" dirty="0"/>
              <a:t>, </a:t>
            </a:r>
            <a:r>
              <a:rPr lang="ru-RU" dirty="0" err="1"/>
              <a:t>өндірістік</a:t>
            </a:r>
            <a:r>
              <a:rPr lang="ru-RU" dirty="0"/>
              <a:t> </a:t>
            </a:r>
            <a:r>
              <a:rPr lang="ru-RU" dirty="0" err="1"/>
              <a:t>ғимараттар</a:t>
            </a:r>
            <a:br>
              <a:rPr lang="ru-RU" dirty="0"/>
            </a:br>
            <a:r>
              <a:rPr lang="ru-RU" b="1" dirty="0" err="1"/>
              <a:t>Табиғи</a:t>
            </a:r>
            <a:r>
              <a:rPr lang="ru-RU" b="1" dirty="0"/>
              <a:t> </a:t>
            </a:r>
            <a:r>
              <a:rPr lang="ru-RU" b="1" dirty="0" err="1"/>
              <a:t>кедергілерге</a:t>
            </a:r>
            <a:r>
              <a:rPr lang="ru-RU" dirty="0"/>
              <a:t> </a:t>
            </a:r>
            <a:r>
              <a:rPr lang="ru-RU" dirty="0" err="1"/>
              <a:t>таулар</a:t>
            </a:r>
            <a:r>
              <a:rPr lang="ru-RU" dirty="0"/>
              <a:t>, </a:t>
            </a:r>
            <a:r>
              <a:rPr lang="ru-RU" dirty="0" err="1"/>
              <a:t>төбелер</a:t>
            </a:r>
            <a:r>
              <a:rPr lang="ru-RU" dirty="0"/>
              <a:t>, </a:t>
            </a:r>
            <a:r>
              <a:rPr lang="ru-RU" dirty="0" err="1"/>
              <a:t>жартастар</a:t>
            </a:r>
            <a:r>
              <a:rPr lang="ru-RU" dirty="0"/>
              <a:t>,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орман</a:t>
            </a:r>
            <a:r>
              <a:rPr lang="ru-RU" dirty="0"/>
              <a:t> </a:t>
            </a:r>
            <a:r>
              <a:rPr lang="ru-RU" dirty="0" err="1"/>
              <a:t>жоталары</a:t>
            </a:r>
            <a:endParaRPr lang="ru-RU" dirty="0"/>
          </a:p>
          <a:p>
            <a:r>
              <a:rPr lang="ru-RU" dirty="0" err="1"/>
              <a:t>Кедергінің</a:t>
            </a:r>
            <a:r>
              <a:rPr lang="ru-RU" dirty="0"/>
              <a:t> </a:t>
            </a:r>
            <a:r>
              <a:rPr lang="ru-RU" dirty="0" err="1"/>
              <a:t>өлшеміне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– сигнал </a:t>
            </a:r>
            <a:r>
              <a:rPr lang="ru-RU" dirty="0" err="1"/>
              <a:t>кедергіні</a:t>
            </a:r>
            <a:r>
              <a:rPr lang="ru-RU" dirty="0"/>
              <a:t> </a:t>
            </a:r>
            <a:r>
              <a:rPr lang="ru-RU" dirty="0" err="1"/>
              <a:t>айналып</a:t>
            </a:r>
            <a:r>
              <a:rPr lang="ru-RU" dirty="0"/>
              <a:t> </a:t>
            </a:r>
            <a:r>
              <a:rPr lang="ru-RU" dirty="0" err="1"/>
              <a:t>өтуі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кедергінің</a:t>
            </a:r>
            <a:r>
              <a:rPr lang="ru-RU" dirty="0"/>
              <a:t> </a:t>
            </a:r>
            <a:r>
              <a:rPr lang="ru-RU" dirty="0" err="1"/>
              <a:t>артында</a:t>
            </a:r>
            <a:r>
              <a:rPr lang="ru-RU" dirty="0"/>
              <a:t> </a:t>
            </a:r>
            <a:r>
              <a:rPr lang="ru-RU" b="1" dirty="0" err="1"/>
              <a:t>көлеңкелі</a:t>
            </a:r>
            <a:r>
              <a:rPr lang="ru-RU" b="1" dirty="0"/>
              <a:t> </a:t>
            </a:r>
            <a:r>
              <a:rPr lang="ru-RU" b="1" dirty="0" err="1"/>
              <a:t>аймақ</a:t>
            </a:r>
            <a:r>
              <a:rPr lang="ru-RU" dirty="0"/>
              <a:t> (сигнал </a:t>
            </a:r>
            <a:r>
              <a:rPr lang="ru-RU" dirty="0" err="1"/>
              <a:t>деңгейі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)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кейде</a:t>
            </a:r>
            <a:r>
              <a:rPr lang="ru-RU" dirty="0"/>
              <a:t> сигнал </a:t>
            </a:r>
            <a:r>
              <a:rPr lang="ru-RU" dirty="0" err="1"/>
              <a:t>мүлде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.</a:t>
            </a:r>
          </a:p>
          <a:p>
            <a:r>
              <a:rPr lang="ru-RU" dirty="0" err="1"/>
              <a:t>Әдетте</a:t>
            </a:r>
            <a:r>
              <a:rPr lang="ru-RU" dirty="0"/>
              <a:t>,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желісін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кедергілер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b="1" dirty="0"/>
              <a:t>осы </a:t>
            </a:r>
            <a:r>
              <a:rPr lang="ru-RU" b="1" dirty="0" err="1"/>
              <a:t>факторларды</a:t>
            </a:r>
            <a:r>
              <a:rPr lang="ru-RU" b="1" dirty="0"/>
              <a:t> </a:t>
            </a:r>
            <a:r>
              <a:rPr lang="ru-RU" b="1" dirty="0" err="1"/>
              <a:t>ескере</a:t>
            </a:r>
            <a:r>
              <a:rPr lang="ru-RU" b="1" dirty="0"/>
              <a:t> </a:t>
            </a:r>
            <a:r>
              <a:rPr lang="ru-RU" b="1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жоспарланады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мәселені</a:t>
            </a:r>
            <a:r>
              <a:rPr lang="ru-RU" dirty="0"/>
              <a:t> </a:t>
            </a:r>
            <a:r>
              <a:rPr lang="ru-RU" dirty="0" err="1"/>
              <a:t>шешудің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тәсілдері</a:t>
            </a:r>
            <a:r>
              <a:rPr lang="ru-RU" dirty="0"/>
              <a:t> бар:</a:t>
            </a:r>
          </a:p>
          <a:p>
            <a:r>
              <a:rPr lang="ru-RU" dirty="0"/>
              <a:t>Егер </a:t>
            </a:r>
            <a:r>
              <a:rPr lang="ru-RU" dirty="0" err="1"/>
              <a:t>көлеңкелі</a:t>
            </a:r>
            <a:r>
              <a:rPr lang="ru-RU" dirty="0"/>
              <a:t> </a:t>
            </a:r>
            <a:r>
              <a:rPr lang="ru-RU" dirty="0" err="1"/>
              <a:t>аймақта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абоненттер</a:t>
            </a:r>
            <a:r>
              <a:rPr lang="ru-RU" dirty="0"/>
              <a:t> саны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жерге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b="1" dirty="0" err="1"/>
              <a:t>базалық</a:t>
            </a:r>
            <a:r>
              <a:rPr lang="ru-RU" b="1" dirty="0"/>
              <a:t> станция</a:t>
            </a:r>
            <a:r>
              <a:rPr lang="ru-RU" dirty="0"/>
              <a:t> </a:t>
            </a:r>
            <a:r>
              <a:rPr lang="ru-RU" dirty="0" err="1"/>
              <a:t>орнатылады</a:t>
            </a:r>
            <a:r>
              <a:rPr lang="ru-RU" dirty="0"/>
              <a:t> (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сыйымдылықтағы</a:t>
            </a:r>
            <a:r>
              <a:rPr lang="ru-RU" dirty="0"/>
              <a:t>).</a:t>
            </a:r>
          </a:p>
          <a:p>
            <a:r>
              <a:rPr lang="ru-RU" dirty="0"/>
              <a:t>Егер </a:t>
            </a:r>
            <a:r>
              <a:rPr lang="ru-RU" dirty="0" err="1"/>
              <a:t>көлеңкелі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халқы</a:t>
            </a:r>
            <a:r>
              <a:rPr lang="ru-RU" dirty="0"/>
              <a:t> аз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орналасса</a:t>
            </a:r>
            <a:r>
              <a:rPr lang="ru-RU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– </a:t>
            </a:r>
            <a:r>
              <a:rPr lang="ru-RU" b="1" dirty="0"/>
              <a:t>репитер</a:t>
            </a:r>
            <a:r>
              <a:rPr lang="ru-RU" dirty="0"/>
              <a:t> (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таратқыш</a:t>
            </a:r>
            <a:r>
              <a:rPr lang="ru-RU" dirty="0"/>
              <a:t>) </a:t>
            </a:r>
            <a:r>
              <a:rPr lang="ru-RU" dirty="0" err="1"/>
              <a:t>орнату</a:t>
            </a:r>
            <a:r>
              <a:rPr lang="ru-RU" dirty="0"/>
              <a:t>.</a:t>
            </a:r>
          </a:p>
          <a:p>
            <a:r>
              <a:rPr lang="ru-RU" b="1" dirty="0" err="1"/>
              <a:t>Репитердің</a:t>
            </a:r>
            <a:r>
              <a:rPr lang="ru-RU" b="1" dirty="0"/>
              <a:t>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принципі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станцияның</a:t>
            </a:r>
            <a:r>
              <a:rPr lang="ru-RU" dirty="0"/>
              <a:t> </a:t>
            </a:r>
            <a:r>
              <a:rPr lang="ru-RU" dirty="0" err="1"/>
              <a:t>сигналын</a:t>
            </a:r>
            <a:r>
              <a:rPr lang="ru-RU" dirty="0"/>
              <a:t> </a:t>
            </a:r>
            <a:r>
              <a:rPr lang="ru-RU" dirty="0" err="1"/>
              <a:t>қабылдап</a:t>
            </a:r>
            <a:r>
              <a:rPr lang="ru-RU" dirty="0"/>
              <a:t>, оны </a:t>
            </a:r>
            <a:r>
              <a:rPr lang="ru-RU" dirty="0" err="1"/>
              <a:t>күшейтіп</a:t>
            </a:r>
            <a:r>
              <a:rPr lang="ru-RU" dirty="0"/>
              <a:t>,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аймақта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таратады</a:t>
            </a:r>
            <a:r>
              <a:rPr lang="ru-RU" dirty="0"/>
              <a:t>, </a:t>
            </a:r>
            <a:r>
              <a:rPr lang="ru-RU" dirty="0" err="1"/>
              <a:t>осылайша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566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4E1466-CD49-0BF6-93EC-4A9BBD65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22" y="353085"/>
            <a:ext cx="11451355" cy="591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Tx </a:t>
            </a:r>
            <a:r>
              <a:rPr lang="kk-KZ" sz="2400" dirty="0"/>
              <a:t>п</a:t>
            </a:r>
            <a:r>
              <a:rPr lang="ru-RU" sz="2400" dirty="0" err="1"/>
              <a:t>ен</a:t>
            </a:r>
            <a:r>
              <a:rPr lang="ru-RU" sz="2400" dirty="0"/>
              <a:t> </a:t>
            </a:r>
            <a:r>
              <a:rPr lang="en-US" sz="2400" dirty="0"/>
              <a:t>Rx</a:t>
            </a:r>
            <a:r>
              <a:rPr lang="ru-RU" sz="2400" dirty="0"/>
              <a:t>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таралу</a:t>
            </a:r>
            <a:r>
              <a:rPr lang="ru-RU" sz="2400" dirty="0"/>
              <a:t> </a:t>
            </a:r>
            <a:r>
              <a:rPr lang="ru-RU" sz="2400" dirty="0" err="1"/>
              <a:t>жолында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кедергілер</a:t>
            </a:r>
            <a:r>
              <a:rPr lang="en-US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Сигнал </a:t>
            </a:r>
            <a:r>
              <a:rPr lang="ru-RU" sz="2400" dirty="0" err="1"/>
              <a:t>кедергілер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b="1" dirty="0" err="1"/>
              <a:t>жұтылуы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b="1" dirty="0" err="1"/>
              <a:t>шағылысуы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 </a:t>
            </a:r>
            <a:r>
              <a:rPr lang="ru-RU" sz="2400" b="1" dirty="0" err="1"/>
              <a:t>Уақыттық</a:t>
            </a:r>
            <a:r>
              <a:rPr lang="ru-RU" sz="2400" b="1" dirty="0"/>
              <a:t> </a:t>
            </a:r>
            <a:r>
              <a:rPr lang="ru-RU" sz="2400" b="1" dirty="0" err="1"/>
              <a:t>кідіріс</a:t>
            </a:r>
            <a:r>
              <a:rPr lang="ru-RU" sz="2400" dirty="0" err="1"/>
              <a:t>пен</a:t>
            </a:r>
            <a:r>
              <a:rPr lang="ru-RU" sz="2400" dirty="0"/>
              <a:t> </a:t>
            </a:r>
            <a:r>
              <a:rPr lang="ru-RU" sz="2400" dirty="0" err="1"/>
              <a:t>жетеді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құбылыс</a:t>
            </a:r>
            <a:r>
              <a:rPr lang="ru-RU" sz="2400" dirty="0"/>
              <a:t> </a:t>
            </a:r>
            <a:r>
              <a:rPr lang="ru-RU" sz="2400" b="1" dirty="0" err="1"/>
              <a:t>сигналдың</a:t>
            </a:r>
            <a:r>
              <a:rPr lang="ru-RU" sz="2400" b="1" dirty="0"/>
              <a:t> </a:t>
            </a:r>
            <a:r>
              <a:rPr lang="ru-RU" sz="2400" b="1" dirty="0" err="1"/>
              <a:t>көпсәулелі</a:t>
            </a:r>
            <a:r>
              <a:rPr lang="ru-RU" sz="2400" b="1" dirty="0"/>
              <a:t> </a:t>
            </a:r>
            <a:r>
              <a:rPr lang="ru-RU" sz="2400" b="1" dirty="0" err="1"/>
              <a:t>таралуы</a:t>
            </a:r>
            <a:r>
              <a:rPr lang="ru-RU" sz="2400" b="1" dirty="0"/>
              <a:t> (</a:t>
            </a:r>
            <a:r>
              <a:rPr lang="en-US" sz="2400" b="1" dirty="0"/>
              <a:t>multipath propagation)</a:t>
            </a:r>
            <a:r>
              <a:rPr lang="en-US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. </a:t>
            </a: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сигнал </a:t>
            </a:r>
            <a:r>
              <a:rPr lang="ru-RU" sz="2400" dirty="0" err="1"/>
              <a:t>энергиясы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көшірмелер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ru-RU" sz="2400" dirty="0" err="1"/>
              <a:t>біркелкі</a:t>
            </a:r>
            <a:r>
              <a:rPr lang="ru-RU" sz="2400" dirty="0"/>
              <a:t> </a:t>
            </a:r>
            <a:r>
              <a:rPr lang="ru-RU" sz="2400" dirty="0" err="1"/>
              <a:t>бөлінбейді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dirty="0" err="1"/>
              <a:t>кей</a:t>
            </a:r>
            <a:r>
              <a:rPr lang="ru-RU" sz="2400" dirty="0"/>
              <a:t> </a:t>
            </a:r>
            <a:r>
              <a:rPr lang="ru-RU" sz="2400" dirty="0" err="1"/>
              <a:t>сәттерде</a:t>
            </a:r>
            <a:r>
              <a:rPr lang="ru-RU" sz="2400" dirty="0"/>
              <a:t> </a:t>
            </a:r>
            <a:r>
              <a:rPr lang="ru-RU" sz="2400" dirty="0" err="1"/>
              <a:t>қабылдағыштың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де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көшірмеден</a:t>
            </a:r>
            <a:r>
              <a:rPr lang="ru-RU" sz="2400" dirty="0"/>
              <a:t> </a:t>
            </a:r>
            <a:r>
              <a:rPr lang="ru-RU" sz="2400" dirty="0" err="1"/>
              <a:t>сигналды</a:t>
            </a:r>
            <a:r>
              <a:rPr lang="ru-RU" sz="2400" dirty="0"/>
              <a:t> </a:t>
            </a:r>
            <a:r>
              <a:rPr lang="ru-RU" sz="2400" dirty="0" err="1"/>
              <a:t>дұрыс</a:t>
            </a:r>
            <a:r>
              <a:rPr lang="ru-RU" sz="2400" dirty="0"/>
              <a:t> </a:t>
            </a:r>
            <a:r>
              <a:rPr lang="ru-RU" sz="2400" dirty="0" err="1"/>
              <a:t>қабылдауға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энергиясы</a:t>
            </a:r>
            <a:r>
              <a:rPr lang="ru-RU" sz="2400" dirty="0"/>
              <a:t> </a:t>
            </a:r>
            <a:r>
              <a:rPr lang="ru-RU" sz="2400" dirty="0" err="1"/>
              <a:t>болмай</a:t>
            </a:r>
            <a:r>
              <a:rPr lang="ru-RU" sz="2400" dirty="0"/>
              <a:t> </a:t>
            </a:r>
            <a:r>
              <a:rPr lang="ru-RU" sz="2400" dirty="0" err="1"/>
              <a:t>қалады</a:t>
            </a:r>
            <a:r>
              <a:rPr lang="ru-RU" sz="2400" dirty="0"/>
              <a:t>.</a:t>
            </a:r>
          </a:p>
          <a:p>
            <a:endParaRPr lang="ru-KZ" sz="2400" dirty="0"/>
          </a:p>
        </p:txBody>
      </p:sp>
      <p:pic>
        <p:nvPicPr>
          <p:cNvPr id="4" name="Picture 2" descr="Multipath propagation in outdoor scenario | Download Scientific Diagram">
            <a:extLst>
              <a:ext uri="{FF2B5EF4-FFF2-40B4-BE49-F238E27FC236}">
                <a16:creationId xmlns:a16="http://schemas.microsoft.com/office/drawing/2014/main" id="{2EB3F8EB-C733-BD61-DCE3-2BFB47A7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98" y="2670980"/>
            <a:ext cx="6441663" cy="35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34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749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Тема Office</vt:lpstr>
      <vt:lpstr>Сигнал таратудағы мәселелер</vt:lpstr>
      <vt:lpstr>Сигнал таратудағы мәселелер</vt:lpstr>
      <vt:lpstr>Презентация PowerPoint</vt:lpstr>
      <vt:lpstr>Free-space path loss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6</cp:revision>
  <dcterms:created xsi:type="dcterms:W3CDTF">2025-10-29T14:00:20Z</dcterms:created>
  <dcterms:modified xsi:type="dcterms:W3CDTF">2025-10-30T05:48:22Z</dcterms:modified>
</cp:coreProperties>
</file>